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Lst>
  <p:sldSz cx="5321300" cy="7556500"/>
  <p:notesSz cx="6858000" cy="9144000"/>
  <p:embeddedFontLst>
    <p:embeddedFont>
      <p:font typeface="Museo Sans 1 Semi-Bold" charset="1" panose="02000000000000000000"/>
      <p:regular r:id="rId8"/>
    </p:embeddedFont>
    <p:embeddedFont>
      <p:font typeface="Museo Sans 2 Light" charset="1" panose="02000000000000000000"/>
      <p:regular r:id="rId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fonts/font8.fntdata" Type="http://schemas.openxmlformats.org/officeDocument/2006/relationships/font"/><Relationship Id="rId9" Target="fonts/font9.fntdata" Type="http://schemas.openxmlformats.org/officeDocument/2006/relationships/font"/></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https://www.balpa.org/campaign/fighting-pilot-fatigue" TargetMode="External" Type="http://schemas.openxmlformats.org/officeDocument/2006/relationships/hyperlink"/></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5328000" cy="7560000"/>
          </a:xfrm>
          <a:custGeom>
            <a:avLst/>
            <a:gdLst/>
            <a:ahLst/>
            <a:cxnLst/>
            <a:rect r="r" b="b" t="t" l="l"/>
            <a:pathLst>
              <a:path h="7560000" w="5328000">
                <a:moveTo>
                  <a:pt x="0" y="0"/>
                </a:moveTo>
                <a:lnTo>
                  <a:pt x="5328000" y="0"/>
                </a:lnTo>
                <a:lnTo>
                  <a:pt x="5328000" y="7560000"/>
                </a:lnTo>
                <a:lnTo>
                  <a:pt x="0" y="7560000"/>
                </a:lnTo>
                <a:lnTo>
                  <a:pt x="0" y="0"/>
                </a:lnTo>
                <a:close/>
              </a:path>
            </a:pathLst>
          </a:custGeom>
          <a:blipFill>
            <a:blip r:embed="rId2"/>
            <a:stretch>
              <a:fillRect l="-78268" t="-1511" r="-78268" b="-1511"/>
            </a:stretch>
          </a:blipFill>
        </p:spPr>
      </p:sp>
      <p:sp>
        <p:nvSpPr>
          <p:cNvPr name="Freeform 3" id="3"/>
          <p:cNvSpPr/>
          <p:nvPr/>
        </p:nvSpPr>
        <p:spPr>
          <a:xfrm flipH="false" flipV="false" rot="0">
            <a:off x="27050" y="795362"/>
            <a:ext cx="5066919" cy="5066919"/>
          </a:xfrm>
          <a:custGeom>
            <a:avLst/>
            <a:gdLst/>
            <a:ahLst/>
            <a:cxnLst/>
            <a:rect r="r" b="b" t="t" l="l"/>
            <a:pathLst>
              <a:path h="5066919" w="5066919">
                <a:moveTo>
                  <a:pt x="0" y="0"/>
                </a:moveTo>
                <a:lnTo>
                  <a:pt x="5066919" y="0"/>
                </a:lnTo>
                <a:lnTo>
                  <a:pt x="5066919" y="5066919"/>
                </a:lnTo>
                <a:lnTo>
                  <a:pt x="0" y="5066919"/>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false" rot="0">
            <a:off x="283972" y="532800"/>
            <a:ext cx="1094368" cy="564967"/>
          </a:xfrm>
          <a:custGeom>
            <a:avLst/>
            <a:gdLst/>
            <a:ahLst/>
            <a:cxnLst/>
            <a:rect r="r" b="b" t="t" l="l"/>
            <a:pathLst>
              <a:path h="564967" w="1094368">
                <a:moveTo>
                  <a:pt x="0" y="0"/>
                </a:moveTo>
                <a:lnTo>
                  <a:pt x="1094368" y="0"/>
                </a:lnTo>
                <a:lnTo>
                  <a:pt x="1094368" y="564967"/>
                </a:lnTo>
                <a:lnTo>
                  <a:pt x="0" y="564967"/>
                </a:lnTo>
                <a:lnTo>
                  <a:pt x="0" y="0"/>
                </a:lnTo>
                <a:close/>
              </a:path>
            </a:pathLst>
          </a:custGeom>
          <a:blipFill>
            <a:blip r:embed="rId5"/>
            <a:stretch>
              <a:fillRect l="0" t="0" r="0" b="0"/>
            </a:stretch>
          </a:blipFill>
        </p:spPr>
      </p:sp>
      <p:sp>
        <p:nvSpPr>
          <p:cNvPr name="Freeform 5" id="5"/>
          <p:cNvSpPr/>
          <p:nvPr/>
        </p:nvSpPr>
        <p:spPr>
          <a:xfrm flipH="false" flipV="false" rot="0">
            <a:off x="1804249" y="5706739"/>
            <a:ext cx="1719502" cy="1719502"/>
          </a:xfrm>
          <a:custGeom>
            <a:avLst/>
            <a:gdLst/>
            <a:ahLst/>
            <a:cxnLst/>
            <a:rect r="r" b="b" t="t" l="l"/>
            <a:pathLst>
              <a:path h="1719502" w="1719502">
                <a:moveTo>
                  <a:pt x="0" y="0"/>
                </a:moveTo>
                <a:lnTo>
                  <a:pt x="1719502" y="0"/>
                </a:lnTo>
                <a:lnTo>
                  <a:pt x="1719502" y="1719502"/>
                </a:lnTo>
                <a:lnTo>
                  <a:pt x="0" y="1719502"/>
                </a:lnTo>
                <a:lnTo>
                  <a:pt x="0" y="0"/>
                </a:lnTo>
                <a:close/>
              </a:path>
            </a:pathLst>
          </a:custGeom>
          <a:blipFill>
            <a:blip r:embed="rId6"/>
            <a:stretch>
              <a:fillRect l="0" t="0" r="0" b="0"/>
            </a:stretch>
          </a:blipFill>
        </p:spPr>
      </p:sp>
      <p:sp>
        <p:nvSpPr>
          <p:cNvPr name="Freeform 6" id="6"/>
          <p:cNvSpPr/>
          <p:nvPr/>
        </p:nvSpPr>
        <p:spPr>
          <a:xfrm flipH="true" flipV="false" rot="340897">
            <a:off x="559692" y="2319370"/>
            <a:ext cx="4262400" cy="2354870"/>
          </a:xfrm>
          <a:custGeom>
            <a:avLst/>
            <a:gdLst/>
            <a:ahLst/>
            <a:cxnLst/>
            <a:rect r="r" b="b" t="t" l="l"/>
            <a:pathLst>
              <a:path h="2354870" w="4262400">
                <a:moveTo>
                  <a:pt x="4262400" y="0"/>
                </a:moveTo>
                <a:lnTo>
                  <a:pt x="0" y="0"/>
                </a:lnTo>
                <a:lnTo>
                  <a:pt x="0" y="2354870"/>
                </a:lnTo>
                <a:lnTo>
                  <a:pt x="4262400" y="2354870"/>
                </a:lnTo>
                <a:lnTo>
                  <a:pt x="4262400" y="0"/>
                </a:lnTo>
                <a:close/>
              </a:path>
            </a:pathLst>
          </a:custGeom>
          <a:blipFill>
            <a:blip r:embed="rId7">
              <a:alphaModFix amt="79000"/>
            </a:blip>
            <a:stretch>
              <a:fillRect l="-225" t="0" r="-225" b="0"/>
            </a:stretch>
          </a:blipFill>
        </p:spPr>
      </p:sp>
      <p:sp>
        <p:nvSpPr>
          <p:cNvPr name="TextBox 7" id="7"/>
          <p:cNvSpPr txBox="true"/>
          <p:nvPr/>
        </p:nvSpPr>
        <p:spPr>
          <a:xfrm rot="0">
            <a:off x="1057227" y="2096081"/>
            <a:ext cx="3384241" cy="1310985"/>
          </a:xfrm>
          <a:prstGeom prst="rect">
            <a:avLst/>
          </a:prstGeom>
        </p:spPr>
        <p:txBody>
          <a:bodyPr anchor="t" rtlCol="false" tIns="0" lIns="0" bIns="0" rIns="0">
            <a:spAutoFit/>
          </a:bodyPr>
          <a:lstStyle/>
          <a:p>
            <a:pPr algn="ctr">
              <a:lnSpc>
                <a:spcPts val="10660"/>
              </a:lnSpc>
            </a:pPr>
            <a:r>
              <a:rPr lang="en-US" b="true" sz="7614">
                <a:solidFill>
                  <a:srgbClr val="F0F0F0"/>
                </a:solidFill>
                <a:latin typeface="Museo Sans 1 Semi-Bold"/>
                <a:ea typeface="Museo Sans 1 Semi-Bold"/>
                <a:cs typeface="Museo Sans 1 Semi-Bold"/>
                <a:sym typeface="Museo Sans 1 Semi-Bold"/>
              </a:rPr>
              <a:t>LET</a:t>
            </a:r>
          </a:p>
        </p:txBody>
      </p:sp>
      <p:sp>
        <p:nvSpPr>
          <p:cNvPr name="TextBox 8" id="8"/>
          <p:cNvSpPr txBox="true"/>
          <p:nvPr/>
        </p:nvSpPr>
        <p:spPr>
          <a:xfrm rot="0">
            <a:off x="971135" y="4041337"/>
            <a:ext cx="3430811" cy="1326928"/>
          </a:xfrm>
          <a:prstGeom prst="rect">
            <a:avLst/>
          </a:prstGeom>
        </p:spPr>
        <p:txBody>
          <a:bodyPr anchor="t" rtlCol="false" tIns="0" lIns="0" bIns="0" rIns="0">
            <a:spAutoFit/>
          </a:bodyPr>
          <a:lstStyle/>
          <a:p>
            <a:pPr algn="ctr">
              <a:lnSpc>
                <a:spcPts val="10807"/>
              </a:lnSpc>
            </a:pPr>
            <a:r>
              <a:rPr lang="en-US" b="true" sz="7719">
                <a:solidFill>
                  <a:srgbClr val="FFFFFF"/>
                </a:solidFill>
                <a:latin typeface="Museo Sans 1 Semi-Bold"/>
                <a:ea typeface="Museo Sans 1 Semi-Bold"/>
                <a:cs typeface="Museo Sans 1 Semi-Bold"/>
                <a:sym typeface="Museo Sans 1 Semi-Bold"/>
              </a:rPr>
              <a:t>FLY</a:t>
            </a:r>
          </a:p>
        </p:txBody>
      </p:sp>
      <p:sp>
        <p:nvSpPr>
          <p:cNvPr name="TextBox 9" id="9"/>
          <p:cNvSpPr txBox="true"/>
          <p:nvPr/>
        </p:nvSpPr>
        <p:spPr>
          <a:xfrm rot="0">
            <a:off x="453595" y="3185947"/>
            <a:ext cx="4465891" cy="1261956"/>
          </a:xfrm>
          <a:prstGeom prst="rect">
            <a:avLst/>
          </a:prstGeom>
        </p:spPr>
        <p:txBody>
          <a:bodyPr anchor="t" rtlCol="false" tIns="0" lIns="0" bIns="0" rIns="0">
            <a:spAutoFit/>
          </a:bodyPr>
          <a:lstStyle/>
          <a:p>
            <a:pPr algn="ctr">
              <a:lnSpc>
                <a:spcPts val="10308"/>
              </a:lnSpc>
            </a:pPr>
            <a:r>
              <a:rPr lang="en-US" b="true" sz="7363">
                <a:solidFill>
                  <a:srgbClr val="FFFFFF"/>
                </a:solidFill>
                <a:latin typeface="Museo Sans 1 Semi-Bold"/>
                <a:ea typeface="Museo Sans 1 Semi-Bold"/>
                <a:cs typeface="Museo Sans 1 Semi-Bold"/>
                <a:sym typeface="Museo Sans 1 Semi-Bold"/>
              </a:rPr>
              <a:t>FATIGUE</a:t>
            </a:r>
          </a:p>
        </p:txBody>
      </p:sp>
      <p:sp>
        <p:nvSpPr>
          <p:cNvPr name="TextBox 10" id="10"/>
          <p:cNvSpPr txBox="true"/>
          <p:nvPr/>
        </p:nvSpPr>
        <p:spPr>
          <a:xfrm rot="0">
            <a:off x="831156" y="1142235"/>
            <a:ext cx="3710769" cy="1432296"/>
          </a:xfrm>
          <a:prstGeom prst="rect">
            <a:avLst/>
          </a:prstGeom>
        </p:spPr>
        <p:txBody>
          <a:bodyPr anchor="t" rtlCol="false" tIns="0" lIns="0" bIns="0" rIns="0">
            <a:spAutoFit/>
          </a:bodyPr>
          <a:lstStyle/>
          <a:p>
            <a:pPr algn="ctr">
              <a:lnSpc>
                <a:spcPts val="11689"/>
              </a:lnSpc>
            </a:pPr>
            <a:r>
              <a:rPr lang="en-US" b="true" sz="8349">
                <a:solidFill>
                  <a:srgbClr val="FFFFFF"/>
                </a:solidFill>
                <a:latin typeface="Museo Sans 1 Semi-Bold"/>
                <a:ea typeface="Museo Sans 1 Semi-Bold"/>
                <a:cs typeface="Museo Sans 1 Semi-Bold"/>
                <a:sym typeface="Museo Sans 1 Semi-Bold"/>
              </a:rPr>
              <a:t>DON’T</a:t>
            </a:r>
          </a:p>
        </p:txBody>
      </p:sp>
      <p:sp>
        <p:nvSpPr>
          <p:cNvPr name="TextBox 11" id="11"/>
          <p:cNvSpPr txBox="true"/>
          <p:nvPr/>
        </p:nvSpPr>
        <p:spPr>
          <a:xfrm rot="0">
            <a:off x="1548221" y="930351"/>
            <a:ext cx="2231558" cy="437609"/>
          </a:xfrm>
          <a:prstGeom prst="rect">
            <a:avLst/>
          </a:prstGeom>
        </p:spPr>
        <p:txBody>
          <a:bodyPr anchor="t" rtlCol="false" tIns="0" lIns="0" bIns="0" rIns="0">
            <a:spAutoFit/>
          </a:bodyPr>
          <a:lstStyle/>
          <a:p>
            <a:pPr algn="ctr">
              <a:lnSpc>
                <a:spcPts val="3504"/>
              </a:lnSpc>
            </a:pPr>
            <a:r>
              <a:rPr lang="en-US" b="true" sz="2503">
                <a:solidFill>
                  <a:srgbClr val="FFFFFF"/>
                </a:solidFill>
                <a:latin typeface="Museo Sans 1 Semi-Bold"/>
                <a:ea typeface="Museo Sans 1 Semi-Bold"/>
                <a:cs typeface="Museo Sans 1 Semi-Bold"/>
                <a:sym typeface="Museo Sans 1 Semi-Bold"/>
              </a:rPr>
              <a:t>FIT FOR DUTY</a:t>
            </a:r>
          </a:p>
        </p:txBody>
      </p:sp>
      <p:sp>
        <p:nvSpPr>
          <p:cNvPr name="TextBox 12" id="12"/>
          <p:cNvSpPr txBox="true"/>
          <p:nvPr/>
        </p:nvSpPr>
        <p:spPr>
          <a:xfrm rot="0">
            <a:off x="261565" y="5181214"/>
            <a:ext cx="4832404" cy="489525"/>
          </a:xfrm>
          <a:prstGeom prst="rect">
            <a:avLst/>
          </a:prstGeom>
        </p:spPr>
        <p:txBody>
          <a:bodyPr anchor="t" rtlCol="false" tIns="0" lIns="0" bIns="0" rIns="0">
            <a:spAutoFit/>
          </a:bodyPr>
          <a:lstStyle/>
          <a:p>
            <a:pPr algn="ctr">
              <a:lnSpc>
                <a:spcPts val="1973"/>
              </a:lnSpc>
              <a:spcBef>
                <a:spcPct val="0"/>
              </a:spcBef>
            </a:pPr>
            <a:r>
              <a:rPr lang="en-US" b="true" sz="1409">
                <a:solidFill>
                  <a:srgbClr val="FFFFFF"/>
                </a:solidFill>
                <a:latin typeface="Museo Sans 1 Semi-Bold"/>
                <a:ea typeface="Museo Sans 1 Semi-Bold"/>
                <a:cs typeface="Museo Sans 1 Semi-Bold"/>
                <a:sym typeface="Museo Sans 1 Semi-Bold"/>
              </a:rPr>
              <a:t>DOWNLOAD OUR APP AND SUPPORT THE CAMPAIGN FOR HEALTHIER PILOTS AND SAFER SKIES:</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5328000" cy="7560000"/>
          </a:xfrm>
          <a:custGeom>
            <a:avLst/>
            <a:gdLst/>
            <a:ahLst/>
            <a:cxnLst/>
            <a:rect r="r" b="b" t="t" l="l"/>
            <a:pathLst>
              <a:path h="7560000" w="5328000">
                <a:moveTo>
                  <a:pt x="0" y="0"/>
                </a:moveTo>
                <a:lnTo>
                  <a:pt x="5328000" y="0"/>
                </a:lnTo>
                <a:lnTo>
                  <a:pt x="5328000" y="7560000"/>
                </a:lnTo>
                <a:lnTo>
                  <a:pt x="0" y="7560000"/>
                </a:lnTo>
                <a:lnTo>
                  <a:pt x="0" y="0"/>
                </a:lnTo>
                <a:close/>
              </a:path>
            </a:pathLst>
          </a:custGeom>
          <a:blipFill>
            <a:blip r:embed="rId2"/>
            <a:stretch>
              <a:fillRect l="-78268" t="-1511" r="-78268" b="-1511"/>
            </a:stretch>
          </a:blipFill>
        </p:spPr>
      </p:sp>
      <p:grpSp>
        <p:nvGrpSpPr>
          <p:cNvPr name="Group 3" id="3"/>
          <p:cNvGrpSpPr/>
          <p:nvPr/>
        </p:nvGrpSpPr>
        <p:grpSpPr>
          <a:xfrm rot="0">
            <a:off x="108000" y="1163440"/>
            <a:ext cx="5112000" cy="1093894"/>
            <a:chOff x="0" y="0"/>
            <a:chExt cx="2599495" cy="556255"/>
          </a:xfrm>
        </p:grpSpPr>
        <p:sp>
          <p:nvSpPr>
            <p:cNvPr name="Freeform 4" id="4"/>
            <p:cNvSpPr/>
            <p:nvPr/>
          </p:nvSpPr>
          <p:spPr>
            <a:xfrm flipH="false" flipV="false" rot="0">
              <a:off x="0" y="0"/>
              <a:ext cx="2599496" cy="556255"/>
            </a:xfrm>
            <a:custGeom>
              <a:avLst/>
              <a:gdLst/>
              <a:ahLst/>
              <a:cxnLst/>
              <a:rect r="r" b="b" t="t" l="l"/>
              <a:pathLst>
                <a:path h="556255" w="2599496">
                  <a:moveTo>
                    <a:pt x="0" y="0"/>
                  </a:moveTo>
                  <a:lnTo>
                    <a:pt x="2599496" y="0"/>
                  </a:lnTo>
                  <a:lnTo>
                    <a:pt x="2599496" y="556255"/>
                  </a:lnTo>
                  <a:lnTo>
                    <a:pt x="0" y="556255"/>
                  </a:lnTo>
                  <a:close/>
                </a:path>
              </a:pathLst>
            </a:custGeom>
            <a:solidFill>
              <a:srgbClr val="B3BED2">
                <a:alpha val="26667"/>
              </a:srgbClr>
            </a:solidFill>
          </p:spPr>
        </p:sp>
        <p:sp>
          <p:nvSpPr>
            <p:cNvPr name="TextBox 5" id="5"/>
            <p:cNvSpPr txBox="true"/>
            <p:nvPr/>
          </p:nvSpPr>
          <p:spPr>
            <a:xfrm>
              <a:off x="0" y="-19050"/>
              <a:ext cx="2599495" cy="575305"/>
            </a:xfrm>
            <a:prstGeom prst="rect">
              <a:avLst/>
            </a:prstGeom>
          </p:spPr>
          <p:txBody>
            <a:bodyPr anchor="ctr" rtlCol="false" tIns="35802" lIns="35802" bIns="35802" rIns="35802"/>
            <a:lstStyle/>
            <a:p>
              <a:pPr algn="ctr">
                <a:lnSpc>
                  <a:spcPts val="1381"/>
                </a:lnSpc>
              </a:pPr>
            </a:p>
          </p:txBody>
        </p:sp>
      </p:grpSp>
      <p:sp>
        <p:nvSpPr>
          <p:cNvPr name="TextBox 6" id="6"/>
          <p:cNvSpPr txBox="true"/>
          <p:nvPr/>
        </p:nvSpPr>
        <p:spPr>
          <a:xfrm rot="0">
            <a:off x="108000" y="625316"/>
            <a:ext cx="5112000" cy="489525"/>
          </a:xfrm>
          <a:prstGeom prst="rect">
            <a:avLst/>
          </a:prstGeom>
        </p:spPr>
        <p:txBody>
          <a:bodyPr anchor="t" rtlCol="false" tIns="0" lIns="0" bIns="0" rIns="0">
            <a:spAutoFit/>
          </a:bodyPr>
          <a:lstStyle/>
          <a:p>
            <a:pPr algn="ctr">
              <a:lnSpc>
                <a:spcPts val="1973"/>
              </a:lnSpc>
              <a:spcBef>
                <a:spcPct val="0"/>
              </a:spcBef>
            </a:pPr>
            <a:r>
              <a:rPr lang="en-US" b="true" sz="1409">
                <a:solidFill>
                  <a:srgbClr val="FFFFFF"/>
                </a:solidFill>
                <a:latin typeface="Museo Sans 1 Semi-Bold"/>
                <a:ea typeface="Museo Sans 1 Semi-Bold"/>
                <a:cs typeface="Museo Sans 1 Semi-Bold"/>
                <a:sym typeface="Museo Sans 1 Semi-Bold"/>
              </a:rPr>
              <a:t>Download our new fatigue reporting app now and support BALPA’s campaign for healthier pilots and safer skies. </a:t>
            </a:r>
          </a:p>
        </p:txBody>
      </p:sp>
      <p:sp>
        <p:nvSpPr>
          <p:cNvPr name="TextBox 7" id="7"/>
          <p:cNvSpPr txBox="true"/>
          <p:nvPr/>
        </p:nvSpPr>
        <p:spPr>
          <a:xfrm rot="0">
            <a:off x="247798" y="1194259"/>
            <a:ext cx="4832404" cy="241149"/>
          </a:xfrm>
          <a:prstGeom prst="rect">
            <a:avLst/>
          </a:prstGeom>
        </p:spPr>
        <p:txBody>
          <a:bodyPr anchor="t" rtlCol="false" tIns="0" lIns="0" bIns="0" rIns="0">
            <a:spAutoFit/>
          </a:bodyPr>
          <a:lstStyle/>
          <a:p>
            <a:pPr algn="l">
              <a:lnSpc>
                <a:spcPts val="1973"/>
              </a:lnSpc>
              <a:spcBef>
                <a:spcPct val="0"/>
              </a:spcBef>
            </a:pPr>
            <a:r>
              <a:rPr lang="en-US" b="true" sz="1409">
                <a:solidFill>
                  <a:srgbClr val="FFFFFF"/>
                </a:solidFill>
                <a:latin typeface="Museo Sans 1 Semi-Bold"/>
                <a:ea typeface="Museo Sans 1 Semi-Bold"/>
                <a:cs typeface="Museo Sans 1 Semi-Bold"/>
                <a:sym typeface="Museo Sans 1 Semi-Bold"/>
              </a:rPr>
              <a:t>What is the problem?    </a:t>
            </a:r>
          </a:p>
        </p:txBody>
      </p:sp>
      <p:sp>
        <p:nvSpPr>
          <p:cNvPr name="TextBox 8" id="8"/>
          <p:cNvSpPr txBox="true"/>
          <p:nvPr/>
        </p:nvSpPr>
        <p:spPr>
          <a:xfrm rot="0">
            <a:off x="247798" y="1432852"/>
            <a:ext cx="4832404" cy="778625"/>
          </a:xfrm>
          <a:prstGeom prst="rect">
            <a:avLst/>
          </a:prstGeom>
        </p:spPr>
        <p:txBody>
          <a:bodyPr anchor="t" rtlCol="false" tIns="0" lIns="0" bIns="0" rIns="0">
            <a:spAutoFit/>
          </a:bodyPr>
          <a:lstStyle/>
          <a:p>
            <a:pPr algn="just">
              <a:lnSpc>
                <a:spcPts val="1578"/>
              </a:lnSpc>
            </a:pPr>
            <a:r>
              <a:rPr lang="en-US" sz="1127">
                <a:solidFill>
                  <a:srgbClr val="FFFFFF"/>
                </a:solidFill>
                <a:latin typeface="Museo Sans 2 Light"/>
                <a:ea typeface="Museo Sans 2 Light"/>
                <a:cs typeface="Museo Sans 2 Light"/>
                <a:sym typeface="Museo Sans 2 Light"/>
              </a:rPr>
              <a:t>Increas</a:t>
            </a:r>
            <a:r>
              <a:rPr lang="en-US" sz="1127">
                <a:solidFill>
                  <a:srgbClr val="FFFFFF"/>
                </a:solidFill>
                <a:latin typeface="Museo Sans 2 Light"/>
                <a:ea typeface="Museo Sans 2 Light"/>
                <a:cs typeface="Museo Sans 2 Light"/>
                <a:sym typeface="Museo Sans 2 Light"/>
              </a:rPr>
              <a:t>ed demand for flights combined with tighter schedules and years of cost cutting by airlines means more pressure on pilots and the risk of greater levels of fatigue – and the unacceptable safety and health consequences that come with it. </a:t>
            </a:r>
          </a:p>
        </p:txBody>
      </p:sp>
      <p:sp>
        <p:nvSpPr>
          <p:cNvPr name="TextBox 9" id="9"/>
          <p:cNvSpPr txBox="true"/>
          <p:nvPr/>
        </p:nvSpPr>
        <p:spPr>
          <a:xfrm rot="0">
            <a:off x="247798" y="2366770"/>
            <a:ext cx="4832404" cy="241149"/>
          </a:xfrm>
          <a:prstGeom prst="rect">
            <a:avLst/>
          </a:prstGeom>
        </p:spPr>
        <p:txBody>
          <a:bodyPr anchor="t" rtlCol="false" tIns="0" lIns="0" bIns="0" rIns="0">
            <a:spAutoFit/>
          </a:bodyPr>
          <a:lstStyle/>
          <a:p>
            <a:pPr algn="l">
              <a:lnSpc>
                <a:spcPts val="1973"/>
              </a:lnSpc>
              <a:spcBef>
                <a:spcPct val="0"/>
              </a:spcBef>
            </a:pPr>
            <a:r>
              <a:rPr lang="en-US" b="true" sz="1409">
                <a:solidFill>
                  <a:srgbClr val="FFFFFF"/>
                </a:solidFill>
                <a:latin typeface="Museo Sans 1 Semi-Bold"/>
                <a:ea typeface="Museo Sans 1 Semi-Bold"/>
                <a:cs typeface="Museo Sans 1 Semi-Bold"/>
                <a:sym typeface="Museo Sans 1 Semi-Bold"/>
              </a:rPr>
              <a:t>What do we want to happen?</a:t>
            </a:r>
          </a:p>
        </p:txBody>
      </p:sp>
      <p:sp>
        <p:nvSpPr>
          <p:cNvPr name="TextBox 10" id="10"/>
          <p:cNvSpPr txBox="true"/>
          <p:nvPr/>
        </p:nvSpPr>
        <p:spPr>
          <a:xfrm rot="0">
            <a:off x="247798" y="2606195"/>
            <a:ext cx="4832404" cy="1167971"/>
          </a:xfrm>
          <a:prstGeom prst="rect">
            <a:avLst/>
          </a:prstGeom>
        </p:spPr>
        <p:txBody>
          <a:bodyPr anchor="t" rtlCol="false" tIns="0" lIns="0" bIns="0" rIns="0">
            <a:spAutoFit/>
          </a:bodyPr>
          <a:lstStyle/>
          <a:p>
            <a:pPr algn="just">
              <a:lnSpc>
                <a:spcPts val="1578"/>
              </a:lnSpc>
            </a:pPr>
            <a:r>
              <a:rPr lang="en-US" sz="1127">
                <a:solidFill>
                  <a:srgbClr val="FFFFFF"/>
                </a:solidFill>
                <a:latin typeface="Museo Sans 2 Light"/>
                <a:ea typeface="Museo Sans 2 Light"/>
                <a:cs typeface="Museo Sans 2 Light"/>
                <a:sym typeface="Museo Sans 2 Light"/>
              </a:rPr>
              <a:t>The Civil Aviation Authority is reviewing the UK flight time limitations (FTL) rules and fatigue risk management requirements. We need to show them the extent of fatigue among pilots, and the urgent need for change. This problem is fixable. With improved rules, and action from airlines, we can have safer flights flown by pilots who are properly rested and who are able to enjoy healthy careers with their employer. </a:t>
            </a:r>
          </a:p>
        </p:txBody>
      </p:sp>
      <p:sp>
        <p:nvSpPr>
          <p:cNvPr name="TextBox 11" id="11"/>
          <p:cNvSpPr txBox="true"/>
          <p:nvPr/>
        </p:nvSpPr>
        <p:spPr>
          <a:xfrm rot="0">
            <a:off x="247798" y="3975361"/>
            <a:ext cx="4832404" cy="241149"/>
          </a:xfrm>
          <a:prstGeom prst="rect">
            <a:avLst/>
          </a:prstGeom>
        </p:spPr>
        <p:txBody>
          <a:bodyPr anchor="t" rtlCol="false" tIns="0" lIns="0" bIns="0" rIns="0">
            <a:spAutoFit/>
          </a:bodyPr>
          <a:lstStyle/>
          <a:p>
            <a:pPr algn="l">
              <a:lnSpc>
                <a:spcPts val="1973"/>
              </a:lnSpc>
              <a:spcBef>
                <a:spcPct val="0"/>
              </a:spcBef>
            </a:pPr>
            <a:r>
              <a:rPr lang="en-US" b="true" sz="1409">
                <a:solidFill>
                  <a:srgbClr val="FFFFFF"/>
                </a:solidFill>
                <a:latin typeface="Museo Sans 1 Semi-Bold"/>
                <a:ea typeface="Museo Sans 1 Semi-Bold"/>
                <a:cs typeface="Museo Sans 1 Semi-Bold"/>
                <a:sym typeface="Museo Sans 1 Semi-Bold"/>
              </a:rPr>
              <a:t>How can you help?</a:t>
            </a:r>
          </a:p>
        </p:txBody>
      </p:sp>
      <p:sp>
        <p:nvSpPr>
          <p:cNvPr name="TextBox 12" id="12"/>
          <p:cNvSpPr txBox="true"/>
          <p:nvPr/>
        </p:nvSpPr>
        <p:spPr>
          <a:xfrm rot="0">
            <a:off x="247798" y="4240105"/>
            <a:ext cx="4832404" cy="2920026"/>
          </a:xfrm>
          <a:prstGeom prst="rect">
            <a:avLst/>
          </a:prstGeom>
        </p:spPr>
        <p:txBody>
          <a:bodyPr anchor="t" rtlCol="false" tIns="0" lIns="0" bIns="0" rIns="0">
            <a:spAutoFit/>
          </a:bodyPr>
          <a:lstStyle/>
          <a:p>
            <a:pPr algn="just">
              <a:lnSpc>
                <a:spcPts val="1578"/>
              </a:lnSpc>
            </a:pPr>
            <a:r>
              <a:rPr lang="en-US" sz="1127">
                <a:solidFill>
                  <a:srgbClr val="FFFFFF"/>
                </a:solidFill>
                <a:latin typeface="Museo Sans 2 Light"/>
                <a:ea typeface="Museo Sans 2 Light"/>
                <a:cs typeface="Museo Sans 2 Light"/>
                <a:sym typeface="Museo Sans 2 Light"/>
              </a:rPr>
              <a:t>We have launched a bespoke app for pilots to log fatigue, to help us establish a clear picture of the issue across the whole industry. It's quick and easy to use, anonymous, and the data you provide will be crucial in helping us make the case for necessary changes to FTL and fatigue risk management by airlines.</a:t>
            </a:r>
          </a:p>
          <a:p>
            <a:pPr algn="just">
              <a:lnSpc>
                <a:spcPts val="1578"/>
              </a:lnSpc>
            </a:pPr>
          </a:p>
          <a:p>
            <a:pPr algn="just">
              <a:lnSpc>
                <a:spcPts val="1578"/>
              </a:lnSpc>
            </a:pPr>
            <a:r>
              <a:rPr lang="en-US" sz="1127">
                <a:solidFill>
                  <a:srgbClr val="FFFFFF"/>
                </a:solidFill>
                <a:latin typeface="Museo Sans 2 Light"/>
                <a:ea typeface="Museo Sans 2 Light"/>
                <a:cs typeface="Museo Sans 2 Light"/>
                <a:sym typeface="Museo Sans 2 Light"/>
              </a:rPr>
              <a:t>We need as many pilots as possible to use the app. Please encourage colleagues to participate (whether they are members of BALPA or not).    Please also continue to report fatigue to your airline in the usual way so that operators are made aware of urgent issues and the scale of the problem.  </a:t>
            </a:r>
          </a:p>
          <a:p>
            <a:pPr algn="ctr">
              <a:lnSpc>
                <a:spcPts val="1578"/>
              </a:lnSpc>
            </a:pPr>
          </a:p>
          <a:p>
            <a:pPr algn="ctr">
              <a:lnSpc>
                <a:spcPts val="1578"/>
              </a:lnSpc>
            </a:pPr>
            <a:r>
              <a:rPr lang="en-US" sz="1127" u="sng">
                <a:solidFill>
                  <a:srgbClr val="FFFFFF"/>
                </a:solidFill>
                <a:latin typeface="Museo Sans 2 Light"/>
                <a:ea typeface="Museo Sans 2 Light"/>
                <a:cs typeface="Museo Sans 2 Light"/>
                <a:sym typeface="Museo Sans 2 Light"/>
                <a:hlinkClick r:id="rId3" tooltip="https://www.balpa.org/campaign/fighting-pilot-fatigue"/>
              </a:rPr>
              <a:t>https://www.balpa.org/campaign/fighting-pilot-fatigue</a:t>
            </a:r>
            <a:r>
              <a:rPr lang="en-US" sz="1127">
                <a:solidFill>
                  <a:srgbClr val="FFFFFF"/>
                </a:solidFill>
                <a:latin typeface="Museo Sans 2 Light"/>
                <a:ea typeface="Museo Sans 2 Light"/>
                <a:cs typeface="Museo Sans 2 Light"/>
                <a:sym typeface="Museo Sans 2 Light"/>
              </a:rPr>
              <a:t>  </a:t>
            </a:r>
          </a:p>
          <a:p>
            <a:pPr algn="just">
              <a:lnSpc>
                <a:spcPts val="1578"/>
              </a:lnSpc>
            </a:pPr>
            <a:r>
              <a:rPr lang="en-US" sz="1127">
                <a:solidFill>
                  <a:srgbClr val="FFFFFF"/>
                </a:solidFill>
                <a:latin typeface="Museo Sans 2 Light"/>
                <a:ea typeface="Museo Sans 2 Light"/>
                <a:cs typeface="Museo Sans 2 Light"/>
                <a:sym typeface="Museo Sans 2 Light"/>
              </a:rPr>
              <a:t>With better, updated rules and action from airlines, we can have healthier pilots and safer skies.</a:t>
            </a:r>
          </a:p>
        </p:txBody>
      </p:sp>
      <p:grpSp>
        <p:nvGrpSpPr>
          <p:cNvPr name="Group 13" id="13"/>
          <p:cNvGrpSpPr/>
          <p:nvPr/>
        </p:nvGrpSpPr>
        <p:grpSpPr>
          <a:xfrm rot="0">
            <a:off x="108000" y="2344602"/>
            <a:ext cx="5112000" cy="1497872"/>
            <a:chOff x="0" y="0"/>
            <a:chExt cx="2599495" cy="761681"/>
          </a:xfrm>
        </p:grpSpPr>
        <p:sp>
          <p:nvSpPr>
            <p:cNvPr name="Freeform 14" id="14"/>
            <p:cNvSpPr/>
            <p:nvPr/>
          </p:nvSpPr>
          <p:spPr>
            <a:xfrm flipH="false" flipV="false" rot="0">
              <a:off x="0" y="0"/>
              <a:ext cx="2599496" cy="761681"/>
            </a:xfrm>
            <a:custGeom>
              <a:avLst/>
              <a:gdLst/>
              <a:ahLst/>
              <a:cxnLst/>
              <a:rect r="r" b="b" t="t" l="l"/>
              <a:pathLst>
                <a:path h="761681" w="2599496">
                  <a:moveTo>
                    <a:pt x="0" y="0"/>
                  </a:moveTo>
                  <a:lnTo>
                    <a:pt x="2599496" y="0"/>
                  </a:lnTo>
                  <a:lnTo>
                    <a:pt x="2599496" y="761681"/>
                  </a:lnTo>
                  <a:lnTo>
                    <a:pt x="0" y="761681"/>
                  </a:lnTo>
                  <a:close/>
                </a:path>
              </a:pathLst>
            </a:custGeom>
            <a:solidFill>
              <a:srgbClr val="B3BED2">
                <a:alpha val="26667"/>
              </a:srgbClr>
            </a:solidFill>
          </p:spPr>
        </p:sp>
        <p:sp>
          <p:nvSpPr>
            <p:cNvPr name="TextBox 15" id="15"/>
            <p:cNvSpPr txBox="true"/>
            <p:nvPr/>
          </p:nvSpPr>
          <p:spPr>
            <a:xfrm>
              <a:off x="0" y="-19050"/>
              <a:ext cx="2599495" cy="780731"/>
            </a:xfrm>
            <a:prstGeom prst="rect">
              <a:avLst/>
            </a:prstGeom>
          </p:spPr>
          <p:txBody>
            <a:bodyPr anchor="ctr" rtlCol="false" tIns="35802" lIns="35802" bIns="35802" rIns="35802"/>
            <a:lstStyle/>
            <a:p>
              <a:pPr algn="ctr">
                <a:lnSpc>
                  <a:spcPts val="1381"/>
                </a:lnSpc>
              </a:pPr>
            </a:p>
          </p:txBody>
        </p:sp>
      </p:grpSp>
      <p:grpSp>
        <p:nvGrpSpPr>
          <p:cNvPr name="Group 16" id="16"/>
          <p:cNvGrpSpPr/>
          <p:nvPr/>
        </p:nvGrpSpPr>
        <p:grpSpPr>
          <a:xfrm rot="0">
            <a:off x="108000" y="3929741"/>
            <a:ext cx="5112000" cy="3329916"/>
            <a:chOff x="0" y="0"/>
            <a:chExt cx="2599495" cy="1693291"/>
          </a:xfrm>
        </p:grpSpPr>
        <p:sp>
          <p:nvSpPr>
            <p:cNvPr name="Freeform 17" id="17"/>
            <p:cNvSpPr/>
            <p:nvPr/>
          </p:nvSpPr>
          <p:spPr>
            <a:xfrm flipH="false" flipV="false" rot="0">
              <a:off x="0" y="0"/>
              <a:ext cx="2599496" cy="1693291"/>
            </a:xfrm>
            <a:custGeom>
              <a:avLst/>
              <a:gdLst/>
              <a:ahLst/>
              <a:cxnLst/>
              <a:rect r="r" b="b" t="t" l="l"/>
              <a:pathLst>
                <a:path h="1693291" w="2599496">
                  <a:moveTo>
                    <a:pt x="0" y="0"/>
                  </a:moveTo>
                  <a:lnTo>
                    <a:pt x="2599496" y="0"/>
                  </a:lnTo>
                  <a:lnTo>
                    <a:pt x="2599496" y="1693291"/>
                  </a:lnTo>
                  <a:lnTo>
                    <a:pt x="0" y="1693291"/>
                  </a:lnTo>
                  <a:close/>
                </a:path>
              </a:pathLst>
            </a:custGeom>
            <a:solidFill>
              <a:srgbClr val="B3BED2">
                <a:alpha val="26667"/>
              </a:srgbClr>
            </a:solidFill>
          </p:spPr>
        </p:sp>
        <p:sp>
          <p:nvSpPr>
            <p:cNvPr name="TextBox 18" id="18"/>
            <p:cNvSpPr txBox="true"/>
            <p:nvPr/>
          </p:nvSpPr>
          <p:spPr>
            <a:xfrm>
              <a:off x="0" y="-19050"/>
              <a:ext cx="2599495" cy="1712341"/>
            </a:xfrm>
            <a:prstGeom prst="rect">
              <a:avLst/>
            </a:prstGeom>
          </p:spPr>
          <p:txBody>
            <a:bodyPr anchor="ctr" rtlCol="false" tIns="35802" lIns="35802" bIns="35802" rIns="35802"/>
            <a:lstStyle/>
            <a:p>
              <a:pPr algn="ctr">
                <a:lnSpc>
                  <a:spcPts val="1381"/>
                </a:lnSpc>
              </a:pP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DAG18tOrvEA</dc:identifier>
  <dcterms:modified xsi:type="dcterms:W3CDTF">2011-08-01T06:04:30Z</dcterms:modified>
  <cp:revision>1</cp:revision>
  <dc:title>Fit for Duty (A5)</dc:title>
</cp:coreProperties>
</file>